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81" r:id="rId1"/>
  </p:sldMasterIdLst>
  <p:notesMasterIdLst>
    <p:notesMasterId r:id="rId19"/>
  </p:notesMasterIdLst>
  <p:handoutMasterIdLst>
    <p:handoutMasterId r:id="rId20"/>
  </p:handoutMasterIdLst>
  <p:sldIdLst>
    <p:sldId id="256" r:id="rId2"/>
    <p:sldId id="809" r:id="rId3"/>
    <p:sldId id="810" r:id="rId4"/>
    <p:sldId id="813" r:id="rId5"/>
    <p:sldId id="811" r:id="rId6"/>
    <p:sldId id="815" r:id="rId7"/>
    <p:sldId id="814" r:id="rId8"/>
    <p:sldId id="812" r:id="rId9"/>
    <p:sldId id="816" r:id="rId10"/>
    <p:sldId id="819" r:id="rId11"/>
    <p:sldId id="817" r:id="rId12"/>
    <p:sldId id="799" r:id="rId13"/>
    <p:sldId id="800" r:id="rId14"/>
    <p:sldId id="818" r:id="rId15"/>
    <p:sldId id="820" r:id="rId16"/>
    <p:sldId id="821" r:id="rId17"/>
    <p:sldId id="697" r:id="rId18"/>
  </p:sldIdLst>
  <p:sldSz cx="9144000" cy="6858000" type="screen4x3"/>
  <p:notesSz cx="6858000" cy="9144000"/>
  <p:defaultTextStyle>
    <a:defPPr>
      <a:defRPr lang="hu-HU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CC9900"/>
    <a:srgbClr val="AC7F00"/>
    <a:srgbClr val="FF0000"/>
    <a:srgbClr val="AF926B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31" autoAdjust="0"/>
    <p:restoredTop sz="99130" autoAdjust="0"/>
  </p:normalViewPr>
  <p:slideViewPr>
    <p:cSldViewPr snapToGrid="0">
      <p:cViewPr varScale="1">
        <p:scale>
          <a:sx n="84" d="100"/>
          <a:sy n="84" d="100"/>
        </p:scale>
        <p:origin x="1618" y="86"/>
      </p:cViewPr>
      <p:guideLst>
        <p:guide orient="horz" pos="2160"/>
        <p:guide pos="2880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282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73805-26C8-42E2-A8A9-926680E2FA6A}" type="datetimeFigureOut">
              <a:rPr lang="ru-RU" smtClean="0"/>
              <a:pPr/>
              <a:t>28.10.2020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70E80-78D5-497F-8CFF-55C02143FDA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9188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CA1F9-35F3-47A9-8F1F-E94A66B4B542}" type="datetimeFigureOut">
              <a:rPr lang="ru-RU" smtClean="0"/>
              <a:pPr/>
              <a:t>28.10.2020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1F790-AFF6-4326-B713-74115F1AFF6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62425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1F790-AFF6-4326-B713-74115F1AFF6B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F0A5F-B146-4D4F-97AD-5BB403E525A5}" type="datetime1">
              <a:rPr lang="ru-RU" smtClean="0"/>
              <a:pPr/>
              <a:t>28.10.2020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ru-RU" smtClean="0"/>
              <a:t>Подготовил: Будо А.Ю., каф.инж.геодезии БНТУ (Минск)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4288" y="843379"/>
            <a:ext cx="9144000" cy="57760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ru-RU" sz="2400" dirty="0" smtClean="0">
                <a:solidFill>
                  <a:srgbClr val="C00000"/>
                </a:solidFill>
              </a:rPr>
              <a:t>Заголовок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CB832-8B4C-4760-BC6D-34B26BBE3526}" type="datetime1">
              <a:rPr lang="ru-RU" smtClean="0"/>
              <a:pPr/>
              <a:t>28.10.2020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каф.инж.геодезии БНТУ (Минск)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39031-B91F-4708-B9B9-56868ED6BDAA}" type="datetime1">
              <a:rPr lang="ru-RU" smtClean="0"/>
              <a:pPr/>
              <a:t>28.10.2020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каф.инж.геодезии БНТУ (Минск)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7760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C00000"/>
                </a:solidFill>
              </a:defRPr>
            </a:lvl1pPr>
          </a:lstStyle>
          <a:p>
            <a:r>
              <a:rPr lang="ru-RU" sz="2400" dirty="0" smtClean="0">
                <a:solidFill>
                  <a:srgbClr val="C00000"/>
                </a:solidFill>
              </a:rPr>
              <a:t>Заголовок</a:t>
            </a:r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4288" y="843379"/>
            <a:ext cx="9144000" cy="577605"/>
          </a:xfrm>
          <a:prstGeom prst="rect">
            <a:avLst/>
          </a:prstGeom>
        </p:spPr>
        <p:txBody>
          <a:bodyPr/>
          <a:lstStyle>
            <a:lvl1pPr marL="0" marR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 sz="3200"/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lang="ru-RU" sz="2400" dirty="0" smtClean="0">
                <a:solidFill>
                  <a:srgbClr val="C00000"/>
                </a:solidFill>
              </a:rPr>
              <a:t>Заголовок</a:t>
            </a:r>
            <a:endParaRPr kumimoji="0" lang="ru-RU" sz="2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32832-CFD2-4B08-93E6-D922C3499BC8}" type="datetime1">
              <a:rPr lang="ru-RU" smtClean="0"/>
              <a:pPr/>
              <a:t>28.10.2020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каф.инж.геодезии БНТУ (Минск)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Заголовок 1"/>
          <p:cNvSpPr txBox="1">
            <a:spLocks/>
          </p:cNvSpPr>
          <p:nvPr userDrawn="1"/>
        </p:nvSpPr>
        <p:spPr>
          <a:xfrm>
            <a:off x="0" y="1013534"/>
            <a:ext cx="9144000" cy="577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Теорема умножения вероятностей</a:t>
            </a:r>
            <a:endParaRPr kumimoji="0" lang="ru-RU" sz="2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rgbClr val="FF0000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3C528-BC18-435D-88C9-C32D164E2B1B}" type="datetime1">
              <a:rPr lang="ru-RU" smtClean="0"/>
              <a:pPr/>
              <a:t>28.10.2020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каф.инж.геодезии БНТУ (Минск)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Заголовок 1"/>
          <p:cNvSpPr txBox="1">
            <a:spLocks/>
          </p:cNvSpPr>
          <p:nvPr userDrawn="1"/>
        </p:nvSpPr>
        <p:spPr>
          <a:xfrm>
            <a:off x="0" y="0"/>
            <a:ext cx="9144000" cy="577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 sz="3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srgbClr val="C00000"/>
                </a:solidFill>
              </a:rPr>
              <a:t>Заголовок</a:t>
            </a:r>
            <a:endParaRPr kumimoji="0" lang="ru-RU" sz="2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4288" y="843379"/>
            <a:ext cx="9144000" cy="57760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ru-RU" sz="2400" dirty="0" smtClean="0">
                <a:solidFill>
                  <a:srgbClr val="C00000"/>
                </a:solidFill>
              </a:rPr>
              <a:t>Заголовок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6AB4-83A3-4372-86D6-017DEBD27385}" type="datetime1">
              <a:rPr lang="ru-RU" smtClean="0"/>
              <a:pPr/>
              <a:t>28.10.2020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каф.инж.геодезии БНТУ (Минск)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4288" y="843379"/>
            <a:ext cx="9144000" cy="57760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ru-RU" sz="2400" dirty="0" smtClean="0">
                <a:solidFill>
                  <a:srgbClr val="C00000"/>
                </a:solidFill>
              </a:rPr>
              <a:t>Заголовок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BC75-7ECD-4728-85AA-B5E833AC0BC4}" type="datetime1">
              <a:rPr lang="ru-RU" smtClean="0"/>
              <a:pPr/>
              <a:t>28.10.2020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каф.инж.геодезии БНТУ (Минск)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4288" y="843379"/>
            <a:ext cx="9144000" cy="57760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ru-RU" sz="2400" dirty="0" smtClean="0">
                <a:solidFill>
                  <a:srgbClr val="C00000"/>
                </a:solidFill>
              </a:rPr>
              <a:t>Заголовок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2A7A-6C9D-4B9C-9B80-5DDD0D33C16C}" type="datetime1">
              <a:rPr lang="ru-RU" smtClean="0"/>
              <a:pPr/>
              <a:t>28.10.2020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каф.инж.геодезии БНТУ (Минск)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B675-F6E4-407E-BFB7-D2724942752F}" type="datetime1">
              <a:rPr lang="ru-RU" smtClean="0"/>
              <a:pPr/>
              <a:t>28.10.2020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Подготовил: Будо А.Ю., кафедра  Геодезии и аэрокосмических </a:t>
            </a:r>
            <a:r>
              <a:rPr lang="ru-RU" dirty="0" err="1" smtClean="0"/>
              <a:t>геотехнолоий</a:t>
            </a:r>
            <a:r>
              <a:rPr lang="ru-RU" dirty="0" smtClean="0"/>
              <a:t> БНТУ (Минск)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577605"/>
          </a:xfrm>
          <a:prstGeom prst="rect">
            <a:avLst/>
          </a:prstGeom>
        </p:spPr>
        <p:txBody>
          <a:bodyPr/>
          <a:lstStyle>
            <a:lvl1pPr marL="0" marR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 sz="3200"/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/>
            </a:pPr>
            <a:r>
              <a:rPr lang="ru-RU" sz="2400" dirty="0" smtClean="0">
                <a:solidFill>
                  <a:srgbClr val="C00000"/>
                </a:solidFill>
              </a:rPr>
              <a:t>Заголовок</a:t>
            </a:r>
            <a:endParaRPr kumimoji="0" lang="ru-RU" sz="2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0000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5F2A0-CC5C-4D8D-B653-D8F7D322E363}" type="datetime1">
              <a:rPr lang="ru-RU" smtClean="0"/>
              <a:pPr/>
              <a:t>28.10.2020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каф.инж.геодезии БНТУ (Минск)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Заголовок 1"/>
          <p:cNvSpPr txBox="1">
            <a:spLocks/>
          </p:cNvSpPr>
          <p:nvPr userDrawn="1"/>
        </p:nvSpPr>
        <p:spPr>
          <a:xfrm>
            <a:off x="0" y="0"/>
            <a:ext cx="9144000" cy="577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tabLst/>
              <a:defRPr sz="3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 smtClean="0">
                <a:solidFill>
                  <a:srgbClr val="C00000"/>
                </a:solidFill>
              </a:rPr>
              <a:t>Заголовок</a:t>
            </a:r>
            <a:endParaRPr kumimoji="0" lang="ru-RU" sz="2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0000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25D1D-8DC5-4CE7-B169-F2DD2A4E8AE6}" type="datetime1">
              <a:rPr lang="ru-RU" smtClean="0"/>
              <a:pPr/>
              <a:t>28.10.2020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каф.инж.геодезии БНТУ (Минск)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Заголовок 1"/>
          <p:cNvSpPr txBox="1">
            <a:spLocks/>
          </p:cNvSpPr>
          <p:nvPr userDrawn="1"/>
        </p:nvSpPr>
        <p:spPr>
          <a:xfrm>
            <a:off x="0" y="0"/>
            <a:ext cx="9144000" cy="577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dirty="0" smtClean="0">
                <a:solidFill>
                  <a:srgbClr val="C00000"/>
                </a:solidFill>
              </a:rPr>
              <a:t>Заголовок</a:t>
            </a:r>
            <a:endParaRPr kumimoji="0" lang="ru-RU" sz="2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2059619"/>
            <a:ext cx="8229600" cy="406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3963880" y="548189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BC7FA-9511-4632-863B-09E7E3BFE99A}" type="datetime1">
              <a:rPr lang="ru-RU" smtClean="0"/>
              <a:pPr/>
              <a:t>28.10.2020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69776" y="6492875"/>
            <a:ext cx="7964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1" baseline="0">
                <a:solidFill>
                  <a:srgbClr val="A80000"/>
                </a:solidFill>
              </a:defRPr>
            </a:lvl1pPr>
          </a:lstStyle>
          <a:p>
            <a:r>
              <a:rPr lang="ru-RU" dirty="0" smtClean="0"/>
              <a:t>Подготовил: Будо А.Ю., кафедра  Геодезии и аэрокосмических </a:t>
            </a:r>
            <a:r>
              <a:rPr lang="ru-RU" dirty="0" err="1" smtClean="0"/>
              <a:t>геотехнолоий</a:t>
            </a:r>
            <a:r>
              <a:rPr lang="ru-RU" dirty="0" smtClean="0"/>
              <a:t> БНТУ (Минск)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469296" y="6489520"/>
            <a:ext cx="6614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i="1">
                <a:solidFill>
                  <a:srgbClr val="A80000"/>
                </a:solidFill>
              </a:defRPr>
            </a:lvl1pPr>
          </a:lstStyle>
          <a:p>
            <a:fld id="{253B2E25-C0BF-4355-B1FA-59686BB02BCA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0" y="587375"/>
            <a:ext cx="9144000" cy="52388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>
            <a:off x="0" y="6435725"/>
            <a:ext cx="9144000" cy="46038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13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spcBef>
          <a:spcPct val="0"/>
        </a:spcBef>
        <a:buNone/>
        <a:defRPr sz="2400" b="1" i="0" strike="noStrike" kern="1200" baseline="0">
          <a:solidFill>
            <a:srgbClr val="C00000"/>
          </a:solidFill>
          <a:latin typeface="Tahoma" pitchFamily="34" charset="0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ndrewBudo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agram.com/andrew_bud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3" name="Csoportba foglalás 2"/>
          <p:cNvGrpSpPr>
            <a:grpSpLocks/>
          </p:cNvGrpSpPr>
          <p:nvPr/>
        </p:nvGrpSpPr>
        <p:grpSpPr bwMode="auto">
          <a:xfrm>
            <a:off x="0" y="587377"/>
            <a:ext cx="9144000" cy="5894389"/>
            <a:chOff x="0" y="587375"/>
            <a:chExt cx="9144000" cy="5894388"/>
          </a:xfrm>
        </p:grpSpPr>
        <p:sp>
          <p:nvSpPr>
            <p:cNvPr id="20484" name="Rectangle 2"/>
            <p:cNvSpPr>
              <a:spLocks noChangeArrowheads="1"/>
            </p:cNvSpPr>
            <p:nvPr/>
          </p:nvSpPr>
          <p:spPr bwMode="auto">
            <a:xfrm>
              <a:off x="0" y="587375"/>
              <a:ext cx="9144000" cy="52388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485" name="Rectangle 2"/>
            <p:cNvSpPr>
              <a:spLocks noChangeArrowheads="1"/>
            </p:cNvSpPr>
            <p:nvPr/>
          </p:nvSpPr>
          <p:spPr bwMode="auto">
            <a:xfrm>
              <a:off x="0" y="6435725"/>
              <a:ext cx="9144000" cy="46038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/>
            </a:p>
          </p:txBody>
        </p:sp>
      </p:grpSp>
      <p:sp>
        <p:nvSpPr>
          <p:cNvPr id="8" name="Szövegdoboz 5"/>
          <p:cNvSpPr txBox="1">
            <a:spLocks noChangeArrowheads="1"/>
          </p:cNvSpPr>
          <p:nvPr/>
        </p:nvSpPr>
        <p:spPr bwMode="auto">
          <a:xfrm>
            <a:off x="907192" y="180202"/>
            <a:ext cx="75103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i="1" dirty="0" smtClean="0">
                <a:solidFill>
                  <a:srgbClr val="A80000"/>
                </a:solidFill>
              </a:rPr>
              <a:t>Белорусский национальный технический университет</a:t>
            </a:r>
          </a:p>
        </p:txBody>
      </p:sp>
      <p:sp>
        <p:nvSpPr>
          <p:cNvPr id="12" name="Нижний колонтитул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2000" smtClean="0"/>
              <a:t>Факультет транспортных коммуникаций</a:t>
            </a:r>
            <a:endParaRPr lang="ru-RU" sz="2000" dirty="0"/>
          </a:p>
        </p:txBody>
      </p:sp>
      <p:sp>
        <p:nvSpPr>
          <p:cNvPr id="10" name="WordArt 2"/>
          <p:cNvSpPr>
            <a:spLocks noChangeArrowheads="1" noChangeShapeType="1" noTextEdit="1"/>
          </p:cNvSpPr>
          <p:nvPr/>
        </p:nvSpPr>
        <p:spPr bwMode="auto">
          <a:xfrm>
            <a:off x="571500" y="2337612"/>
            <a:ext cx="8001000" cy="1676400"/>
          </a:xfrm>
          <a:prstGeom prst="rect">
            <a:avLst/>
          </a:prstGeom>
        </p:spPr>
        <p:txBody>
          <a:bodyPr wrap="none" fromWordArt="1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4000" kern="10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Impact"/>
              </a:rPr>
              <a:t>Особенности проведения </a:t>
            </a:r>
            <a:endParaRPr lang="en-US" sz="4000" kern="10" spc="5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Impact"/>
            </a:endParaRPr>
          </a:p>
          <a:p>
            <a:pPr algn="ctr"/>
            <a:r>
              <a:rPr lang="ru-RU" sz="4000" kern="10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Impact"/>
              </a:rPr>
              <a:t>учебной </a:t>
            </a:r>
            <a:r>
              <a:rPr lang="ru-RU" sz="4000" kern="10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Impact"/>
              </a:rPr>
              <a:t>геодезической практики </a:t>
            </a:r>
            <a:endParaRPr lang="en-US" sz="4000" kern="10" spc="5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Impact"/>
            </a:endParaRPr>
          </a:p>
          <a:p>
            <a:pPr algn="ctr"/>
            <a:r>
              <a:rPr lang="ru-RU" sz="4000" kern="10" spc="5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Impact"/>
              </a:rPr>
              <a:t>в </a:t>
            </a:r>
            <a:r>
              <a:rPr lang="ru-RU" sz="4000" kern="10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Impact"/>
              </a:rPr>
              <a:t>дистанционном формате</a:t>
            </a:r>
            <a:endParaRPr lang="ru-RU" sz="4000" kern="10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Impac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кафедра  Геодезии и аэрокосмических геотехнологий БНТУ (Минск)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/>
              <a:t>Изучение принципов обработки геодезических данных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3301" y="1998941"/>
            <a:ext cx="913069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Задание 1. </a:t>
            </a:r>
            <a:r>
              <a:rPr lang="ru-RU" b="0" smtClean="0"/>
              <a:t>Установить </a:t>
            </a:r>
            <a:r>
              <a:rPr lang="ru-RU" b="0"/>
              <a:t>на личные компьютеры ПП КРЕДО: </a:t>
            </a:r>
            <a:endParaRPr lang="ru-RU" b="0" smtClean="0"/>
          </a:p>
          <a:p>
            <a:r>
              <a:rPr lang="ru-RU" b="0" smtClean="0"/>
              <a:t>КРЕДО </a:t>
            </a:r>
            <a:r>
              <a:rPr lang="ru-RU" b="0"/>
              <a:t>ДАТ, ГНСС, НИВЕЛИР, ТРАНСФОРМ, ТОПОПЛАН, ТОПОГРАФ.</a:t>
            </a:r>
          </a:p>
          <a:p>
            <a:r>
              <a:rPr lang="ru-RU"/>
              <a:t>Задание 2.</a:t>
            </a:r>
            <a:r>
              <a:rPr lang="ru-RU" b="0"/>
              <a:t> </a:t>
            </a:r>
            <a:r>
              <a:rPr lang="ru-RU" b="0" smtClean="0"/>
              <a:t>Изучить </a:t>
            </a:r>
            <a:r>
              <a:rPr lang="ru-RU" b="0"/>
              <a:t>возможности автоматизированной обработки измерений в программе КРЕДО ДАТ.</a:t>
            </a:r>
          </a:p>
          <a:p>
            <a:r>
              <a:rPr lang="ru-RU"/>
              <a:t>Задание 3.</a:t>
            </a:r>
            <a:r>
              <a:rPr lang="ru-RU" b="0"/>
              <a:t> </a:t>
            </a:r>
            <a:r>
              <a:rPr lang="ru-RU" b="0" smtClean="0"/>
              <a:t>Изучить </a:t>
            </a:r>
            <a:r>
              <a:rPr lang="ru-RU" b="0"/>
              <a:t>возможности обработки спутниковых геодезических измерений в программе КРЕДО ГНСС.</a:t>
            </a:r>
          </a:p>
          <a:p>
            <a:r>
              <a:rPr lang="ru-RU"/>
              <a:t>Задание 4. </a:t>
            </a:r>
            <a:r>
              <a:rPr lang="ru-RU" b="0"/>
              <a:t>Изучить возможности трансформации и обработки растровых изображений в программе КРЕДО ТРАНСФОРМ.</a:t>
            </a:r>
          </a:p>
          <a:p>
            <a:r>
              <a:rPr lang="ru-RU"/>
              <a:t>Задание 5. </a:t>
            </a:r>
            <a:r>
              <a:rPr lang="ru-RU" b="0"/>
              <a:t>Изучить возможности трансформации геоцентрических, геодезических и прямоугольных координат, определение параметров трансформации в программе КРЕДО ТРАНСКОР.</a:t>
            </a:r>
          </a:p>
          <a:p>
            <a:r>
              <a:rPr lang="ru-RU"/>
              <a:t>Задание 6. </a:t>
            </a:r>
            <a:r>
              <a:rPr lang="ru-RU" b="0"/>
              <a:t>Изучить возможности создания топоплана и цифровой модели местности (ЦММ) в программе КРЕДО ТОПОПЛАН.</a:t>
            </a:r>
          </a:p>
          <a:p>
            <a:r>
              <a:rPr lang="ru-RU"/>
              <a:t>Задание 7. </a:t>
            </a:r>
            <a:r>
              <a:rPr lang="ru-RU" b="0"/>
              <a:t>Пройти тесты по изученным программным продуктам.</a:t>
            </a:r>
            <a:endParaRPr lang="ru-RU" sz="1700" b="0"/>
          </a:p>
        </p:txBody>
      </p:sp>
      <p:pic>
        <p:nvPicPr>
          <p:cNvPr id="4098" name="Picture 2" descr="https://credo-dialogue.ru/templates/credo/images/logo/log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037" y="769620"/>
            <a:ext cx="141922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30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кафедра  Геодезии и аэрокосмических геотехнологий БНТУ (Минск)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smtClean="0"/>
              <a:t>WORLDSKILLS</a:t>
            </a:r>
            <a:endParaRPr lang="ru-RU" sz="2400"/>
          </a:p>
        </p:txBody>
      </p:sp>
      <p:sp>
        <p:nvSpPr>
          <p:cNvPr id="5" name="Прямоугольник 4"/>
          <p:cNvSpPr/>
          <p:nvPr/>
        </p:nvSpPr>
        <p:spPr>
          <a:xfrm>
            <a:off x="469776" y="1064937"/>
            <a:ext cx="83907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Решение задач, включенных в конкурсное задание чемпионатов Worldskills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69776" y="2168715"/>
            <a:ext cx="83907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Модули «А», «B» и «C</a:t>
            </a:r>
            <a:r>
              <a:rPr lang="en-US" smtClean="0"/>
              <a:t>» </a:t>
            </a:r>
            <a:endParaRPr lang="ru-RU" smtClean="0"/>
          </a:p>
          <a:p>
            <a:pPr algn="just"/>
            <a:r>
              <a:rPr lang="ru-RU" b="0" smtClean="0"/>
              <a:t>З</a:t>
            </a:r>
            <a:r>
              <a:rPr lang="en-US" b="0" smtClean="0"/>
              <a:t>адание </a:t>
            </a:r>
            <a:r>
              <a:rPr lang="en-US" b="0"/>
              <a:t>по проектированию строительной сетки на цифровом топографическом плане (выдается преподавателем</a:t>
            </a:r>
            <a:r>
              <a:rPr lang="en-US" b="0" smtClean="0"/>
              <a:t>).</a:t>
            </a:r>
          </a:p>
          <a:p>
            <a:endParaRPr lang="ru-RU" b="0"/>
          </a:p>
          <a:p>
            <a:r>
              <a:rPr lang="en-US"/>
              <a:t>Модуль «D» </a:t>
            </a:r>
            <a:endParaRPr lang="ru-RU" smtClean="0"/>
          </a:p>
          <a:p>
            <a:pPr algn="just"/>
            <a:r>
              <a:rPr lang="en-US" b="0" smtClean="0"/>
              <a:t>предусматривает </a:t>
            </a:r>
            <a:r>
              <a:rPr lang="en-US" b="0"/>
              <a:t>создание цифровой модели местности в офисном программном обеспечении КРЕДО ТОПОГРАФ. </a:t>
            </a:r>
            <a:endParaRPr lang="ru-RU" b="0" smtClean="0"/>
          </a:p>
          <a:p>
            <a:endParaRPr lang="ru-RU" b="0"/>
          </a:p>
          <a:p>
            <a:r>
              <a:rPr lang="en-US"/>
              <a:t>Модуль «E» </a:t>
            </a:r>
            <a:endParaRPr lang="ru-RU" smtClean="0"/>
          </a:p>
          <a:p>
            <a:pPr algn="just"/>
            <a:r>
              <a:rPr lang="en-US" b="0" smtClean="0"/>
              <a:t>предусматривает </a:t>
            </a:r>
            <a:r>
              <a:rPr lang="en-US" b="0"/>
              <a:t>задание по созданию </a:t>
            </a:r>
            <a:r>
              <a:rPr lang="ru-RU" b="0"/>
              <a:t>локальной системы координат с использованием симулятора </a:t>
            </a:r>
            <a:r>
              <a:rPr lang="en-US" b="0"/>
              <a:t>Leica Captivate v</a:t>
            </a:r>
            <a:r>
              <a:rPr lang="ru-RU" b="0"/>
              <a:t>.4.50 для дальнейших разбивочных работ</a:t>
            </a:r>
          </a:p>
        </p:txBody>
      </p:sp>
    </p:spTree>
    <p:extLst>
      <p:ext uri="{BB962C8B-B14F-4D97-AF65-F5344CB8AC3E}">
        <p14:creationId xmlns:p14="http://schemas.microsoft.com/office/powerpoint/2010/main" val="1742918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кафедра  Геодезии и аэрокосмических геотехнологий БНТУ (Минск)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smtClean="0"/>
              <a:t>Автоматизация в геодезическом производстве</a:t>
            </a:r>
            <a:endParaRPr lang="ru-RU" sz="2800"/>
          </a:p>
        </p:txBody>
      </p:sp>
      <p:pic>
        <p:nvPicPr>
          <p:cNvPr id="5122" name="Picture 2" descr="https://scontent-waw1-1.cdninstagram.com/v/t51.2885-15/e35/79375960_144357270338568_7293743743312633788_n.jpg?_nc_ht=scontent-waw1-1.cdninstagram.com&amp;_nc_cat=100&amp;_nc_ohc=jmjJZGPq_xwAX9wqk2v&amp;_nc_tp=18&amp;oh=57f4ea0a9792f5cd56820c09b10cf588&amp;oe=5FB43F6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" y="764219"/>
            <a:ext cx="3216667" cy="23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geospatialmedia.s3.amazonaws.com/wp-content/uploads/2018/10/DJI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04629"/>
            <a:ext cx="4038085" cy="227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rv2.imgonline.com.ua/result_img/imgonline-com-ua-Mirror-GBvH2pjujdL2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62" y="3359731"/>
            <a:ext cx="2977513" cy="297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rimble and Hilti collaborate to test robotic reality capture - SPAR 3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2" t="-367" r="4826"/>
          <a:stretch/>
        </p:blipFill>
        <p:spPr bwMode="auto">
          <a:xfrm>
            <a:off x="4562856" y="3184263"/>
            <a:ext cx="4059936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трелка вправо 6"/>
          <p:cNvSpPr/>
          <p:nvPr/>
        </p:nvSpPr>
        <p:spPr>
          <a:xfrm>
            <a:off x="3566160" y="1940339"/>
            <a:ext cx="749808" cy="28165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>
            <a:off x="3566160" y="4643635"/>
            <a:ext cx="749808" cy="28165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683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кафедра  Геодезии и аэрокосмических геотехнологий БНТУ (Минск)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/>
              <a:t>Вакансии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7762"/>
            <a:ext cx="9130699" cy="44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65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кафедра  Геодезии и аэрокосмических геотехнологий БНТУ (Минск)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300" smtClean="0"/>
              <a:t>Создание ПО для решения </a:t>
            </a:r>
            <a:r>
              <a:rPr lang="ru-RU" sz="2300"/>
              <a:t>типовых геодезических задач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575010"/>
            <a:ext cx="9130699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ru-RU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Задание</a:t>
            </a:r>
            <a:r>
              <a:rPr lang="ru-RU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Разработать на любом высокоуровневом языке программирования (С++, </a:t>
            </a:r>
            <a:r>
              <a:rPr lang="en-US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ru-RU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ru-RU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#, </a:t>
            </a:r>
            <a:r>
              <a:rPr lang="en-US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Pascal</a:t>
            </a:r>
            <a:r>
              <a:rPr lang="ru-RU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Fortran</a:t>
            </a:r>
            <a:r>
              <a:rPr lang="ru-RU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простейшее приложение с консольным либо графическим интерфейсом ввода данных пользователем, которое позволит решить одну или несколько задач из списка:</a:t>
            </a:r>
            <a:endParaRPr lang="ru-RU" sz="1800" b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1883983"/>
            <a:ext cx="9144000" cy="470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прямой геодезической задачи на плоскости.</a:t>
            </a:r>
            <a:endParaRPr lang="ru-RU" b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обратной геодезической задачи на плоскости.</a:t>
            </a:r>
            <a:endParaRPr lang="ru-RU" b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прямой геодезической задачи на сфере.</a:t>
            </a:r>
            <a:endParaRPr lang="ru-RU" b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обратной геодезической задачи на сфере.</a:t>
            </a:r>
            <a:endParaRPr lang="ru-RU" b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прямой геодезической задачи на эллипсоиде.</a:t>
            </a:r>
            <a:endParaRPr lang="ru-RU" b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обратной геодезической задачи на эллипсоиде.</a:t>
            </a:r>
            <a:endParaRPr lang="ru-RU" b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прямой однократной засечки</a:t>
            </a:r>
            <a:endParaRPr lang="ru-RU" b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прямой многократной засечки</a:t>
            </a:r>
            <a:endParaRPr lang="ru-RU" b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обратной однократной засечки</a:t>
            </a:r>
            <a:endParaRPr lang="ru-RU" b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обратной многократной засечки</a:t>
            </a:r>
            <a:endParaRPr lang="ru-RU" b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однократной линейной засечки</a:t>
            </a:r>
            <a:endParaRPr lang="ru-RU" b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многократной линейной засечки</a:t>
            </a:r>
            <a:endParaRPr lang="ru-RU" b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b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Решение линейно-угловой засечки</a:t>
            </a:r>
            <a:endParaRPr lang="ru-RU" b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b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ru-RU" b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875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кафедра  Геодезии и аэрокосмических геотехнологий БНТУ (Минск)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/>
              <a:t>Участие в </a:t>
            </a:r>
            <a:r>
              <a:rPr lang="en-US" smtClean="0"/>
              <a:t>WorldSkills Belarus 2020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92" y="689938"/>
            <a:ext cx="7587568" cy="569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2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кафедра  Геодезии и аэрокосмических геотехнологий БНТУ (Минск)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/>
              <a:t>Команда БНТУ в секции ГЕОДЕЗИЯ</a:t>
            </a: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82" y="687674"/>
            <a:ext cx="7589035" cy="56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03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кафедра  Геодезии и аэрокосмических геотехнолоий БНТУ (Минск)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817133" y="3105393"/>
            <a:ext cx="37401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ru-RU" sz="2400" dirty="0" smtClean="0"/>
              <a:t>Спасибо за внимание</a:t>
            </a:r>
            <a:r>
              <a:rPr lang="hu-HU" sz="2400" dirty="0" smtClean="0"/>
              <a:t>!</a:t>
            </a:r>
            <a:endParaRPr lang="hu-H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200"/>
              <a:t>Развитие инженерного образования в Союзном государстве</a:t>
            </a:r>
            <a:endParaRPr lang="ru-RU" sz="2200" dirty="0"/>
          </a:p>
        </p:txBody>
      </p:sp>
      <p:pic>
        <p:nvPicPr>
          <p:cNvPr id="1026" name="Picture 2" descr="Bu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855877"/>
            <a:ext cx="3784714" cy="535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/>
          <p:cNvSpPr txBox="1">
            <a:spLocks noChangeArrowheads="1"/>
          </p:cNvSpPr>
          <p:nvPr/>
        </p:nvSpPr>
        <p:spPr bwMode="auto">
          <a:xfrm>
            <a:off x="4364182" y="1548965"/>
            <a:ext cx="4105114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ru-RU" i="1" smtClean="0"/>
          </a:p>
          <a:p>
            <a:pPr algn="ctr"/>
            <a:r>
              <a:rPr lang="ru-RU" i="1" smtClean="0"/>
              <a:t>Будо Андрей Юрьевич,</a:t>
            </a:r>
          </a:p>
          <a:p>
            <a:pPr algn="ctr"/>
            <a:endParaRPr lang="ru-RU" i="1"/>
          </a:p>
          <a:p>
            <a:pPr algn="ctr"/>
            <a:r>
              <a:rPr lang="ru-RU" i="1" smtClean="0"/>
              <a:t>кафедра </a:t>
            </a:r>
            <a:r>
              <a:rPr lang="ru-RU" i="1"/>
              <a:t>Геодезии и аэрокосмических </a:t>
            </a:r>
            <a:r>
              <a:rPr lang="ru-RU" i="1" smtClean="0"/>
              <a:t>геотехноло</a:t>
            </a:r>
            <a:r>
              <a:rPr lang="ru-RU" i="1"/>
              <a:t>г</a:t>
            </a:r>
            <a:r>
              <a:rPr lang="ru-RU" i="1" smtClean="0"/>
              <a:t>ий ФТК БНТУ (г.Минск</a:t>
            </a:r>
            <a:r>
              <a:rPr lang="ru-RU" i="1" smtClean="0"/>
              <a:t>)</a:t>
            </a:r>
          </a:p>
          <a:p>
            <a:pPr algn="ctr"/>
            <a:endParaRPr lang="ru-RU" i="1"/>
          </a:p>
          <a:p>
            <a:pPr algn="ctr"/>
            <a:endParaRPr lang="ru-RU" i="1" smtClean="0">
              <a:hlinkClick r:id="rId3"/>
            </a:endParaRPr>
          </a:p>
          <a:p>
            <a:pPr algn="ctr"/>
            <a:r>
              <a:rPr lang="en-US" i="1" smtClean="0">
                <a:hlinkClick r:id="rId3"/>
              </a:rPr>
              <a:t>AndrewBudo@gmail.com</a:t>
            </a:r>
            <a:endParaRPr lang="en-US" i="1" smtClean="0"/>
          </a:p>
          <a:p>
            <a:pPr algn="ctr"/>
            <a:r>
              <a:rPr lang="en-US" i="1">
                <a:hlinkClick r:id="rId4"/>
              </a:rPr>
              <a:t>https://</a:t>
            </a:r>
            <a:r>
              <a:rPr lang="en-US" i="1">
                <a:hlinkClick r:id="rId4"/>
              </a:rPr>
              <a:t>www.instagram.com/andrew_budo</a:t>
            </a:r>
            <a:r>
              <a:rPr lang="en-US" i="1" smtClean="0">
                <a:hlinkClick r:id="rId4"/>
              </a:rPr>
              <a:t>/</a:t>
            </a:r>
            <a:endParaRPr lang="ru-RU" i="1" dirty="0" smtClean="0"/>
          </a:p>
        </p:txBody>
      </p:sp>
    </p:spTree>
    <p:extLst>
      <p:ext uri="{BB962C8B-B14F-4D97-AF65-F5344CB8AC3E}">
        <p14:creationId xmlns:p14="http://schemas.microsoft.com/office/powerpoint/2010/main" val="220047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1900"/>
              <a:t>Дистанционное практико-ориентированное образование </a:t>
            </a:r>
            <a:r>
              <a:rPr lang="ru-RU" sz="1900" smtClean="0"/>
              <a:t>студентов</a:t>
            </a:r>
            <a:endParaRPr lang="ru-RU" sz="19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10441" y="1214997"/>
            <a:ext cx="83231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/>
              <a:t>Специальность «Автомобильные дороги»</a:t>
            </a:r>
          </a:p>
          <a:p>
            <a:endParaRPr lang="ru-RU"/>
          </a:p>
          <a:p>
            <a:r>
              <a:rPr lang="ru-RU" smtClean="0"/>
              <a:t>Ежегодно на кафедре проходят обучение: </a:t>
            </a:r>
          </a:p>
          <a:p>
            <a:r>
              <a:rPr lang="ru-RU" smtClean="0"/>
              <a:t>92 студента (1 курс) – дисциплина «</a:t>
            </a:r>
            <a:r>
              <a:rPr lang="ru-RU"/>
              <a:t>Инженерная </a:t>
            </a:r>
            <a:r>
              <a:rPr lang="ru-RU" smtClean="0"/>
              <a:t>геодезия»,  </a:t>
            </a:r>
          </a:p>
          <a:p>
            <a:r>
              <a:rPr lang="ru-RU" smtClean="0"/>
              <a:t>68 студентов (4 курс) – «</a:t>
            </a:r>
            <a:r>
              <a:rPr lang="ru-RU"/>
              <a:t>Спецкурс инженерной </a:t>
            </a:r>
            <a:r>
              <a:rPr lang="ru-RU" smtClean="0"/>
              <a:t>геодезии»</a:t>
            </a:r>
          </a:p>
          <a:p>
            <a:r>
              <a:rPr lang="ru-RU" smtClean="0"/>
              <a:t>__________________</a:t>
            </a:r>
          </a:p>
          <a:p>
            <a:r>
              <a:rPr lang="ru-RU" smtClean="0"/>
              <a:t>Итого: 160 студентов</a:t>
            </a:r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10441" y="4847306"/>
            <a:ext cx="83231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mtClean="0"/>
              <a:t>Учебная геодезическая практика: </a:t>
            </a:r>
          </a:p>
          <a:p>
            <a:r>
              <a:rPr lang="en-US" smtClean="0"/>
              <a:t>22 </a:t>
            </a:r>
            <a:r>
              <a:rPr lang="ru-RU" smtClean="0"/>
              <a:t>июня – 1 августа</a:t>
            </a:r>
            <a:endParaRPr lang="ru-RU"/>
          </a:p>
        </p:txBody>
      </p:sp>
      <p:sp>
        <p:nvSpPr>
          <p:cNvPr id="9" name="Нижний колонтитул 1"/>
          <p:cNvSpPr>
            <a:spLocks noGrp="1"/>
          </p:cNvSpPr>
          <p:nvPr>
            <p:ph type="ftr" sz="quarter" idx="11"/>
          </p:nvPr>
        </p:nvSpPr>
        <p:spPr>
          <a:xfrm>
            <a:off x="469776" y="6492875"/>
            <a:ext cx="7964010" cy="365125"/>
          </a:xfrm>
        </p:spPr>
        <p:txBody>
          <a:bodyPr/>
          <a:lstStyle/>
          <a:p>
            <a:r>
              <a:rPr lang="ru-RU" smtClean="0"/>
              <a:t>Подготовил: Будо А.Ю., кафедра  Геодезии и аэрокосмических геотехнологий БНТУ (Минск)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9127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кафедра  Геодезии и аэрокосмических геотехнологий БНТУ (Минск)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/>
              <a:t>Оптические теодолиты и нивелиры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781" y="1363650"/>
            <a:ext cx="4392444" cy="43200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321241"/>
            <a:ext cx="29146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3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кафедра  Геодезии и аэрокосмических геотехнологий БНТУ (Минск)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Leica </a:t>
            </a:r>
            <a:r>
              <a:rPr lang="en-US" smtClean="0"/>
              <a:t>TS16</a:t>
            </a:r>
            <a:r>
              <a:rPr lang="ru-RU" smtClean="0"/>
              <a:t>, </a:t>
            </a:r>
            <a:r>
              <a:rPr lang="en-US" smtClean="0"/>
              <a:t>GS</a:t>
            </a:r>
            <a:r>
              <a:rPr lang="ru-RU" smtClean="0"/>
              <a:t>18</a:t>
            </a:r>
            <a:r>
              <a:rPr lang="en-US" smtClean="0"/>
              <a:t>, CS20</a:t>
            </a:r>
            <a:r>
              <a:rPr lang="ru-RU" smtClean="0"/>
              <a:t>, </a:t>
            </a:r>
            <a:r>
              <a:rPr lang="en-US" smtClean="0"/>
              <a:t>TCR1201</a:t>
            </a:r>
            <a:r>
              <a:rPr lang="ru-RU" smtClean="0"/>
              <a:t>.</a:t>
            </a:r>
            <a:r>
              <a:rPr lang="en-US" smtClean="0"/>
              <a:t> Trimble M3</a:t>
            </a:r>
            <a:endParaRPr lang="ru-RU"/>
          </a:p>
        </p:txBody>
      </p:sp>
      <p:pic>
        <p:nvPicPr>
          <p:cNvPr id="2050" name="Picture 2" descr="Leica Viva TS16 Self Learning Total Stations |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/>
          <a:stretch/>
        </p:blipFill>
        <p:spPr bwMode="auto">
          <a:xfrm>
            <a:off x="0" y="767502"/>
            <a:ext cx="4846320" cy="553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trimble.com/graphics/trimblem3/graphics/trimblem3_feat_0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329" y="1821666"/>
            <a:ext cx="18573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555" y="1821666"/>
            <a:ext cx="2705100" cy="3790950"/>
          </a:xfrm>
          <a:prstGeom prst="rect">
            <a:avLst/>
          </a:prstGeom>
          <a:effectLst>
            <a:softEdge rad="381000"/>
          </a:effectLst>
        </p:spPr>
      </p:pic>
    </p:spTree>
    <p:extLst>
      <p:ext uri="{BB962C8B-B14F-4D97-AF65-F5344CB8AC3E}">
        <p14:creationId xmlns:p14="http://schemas.microsoft.com/office/powerpoint/2010/main" val="2984935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кафедра  Геодезии и аэрокосмических геотехнологий БНТУ (Минск)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TPS1200 PS Simulator</a:t>
            </a:r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654"/>
            <a:ext cx="5448300" cy="35718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199" y="4236529"/>
            <a:ext cx="4000500" cy="21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35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кафедра  Геодезии и аэрокосмических геотехнологий БНТУ (Минск)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Trimble M3 Simulator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11256"/>
          <a:stretch/>
        </p:blipFill>
        <p:spPr>
          <a:xfrm>
            <a:off x="987841" y="1049016"/>
            <a:ext cx="7481455" cy="496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47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кафедра  Геодезии и аэрокосмических геотехнологий БНТУ (Минск)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Leica Captivate TS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065"/>
            <a:ext cx="9150276" cy="560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48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Подготовил: Будо А.Ю., кафедра  Геодезии и аэрокосмических геотехнологий БНТУ (Минск)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2E25-C0BF-4355-B1FA-59686BB02BCA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200"/>
              <a:t>Изучение </a:t>
            </a:r>
            <a:r>
              <a:rPr lang="ru-RU" sz="2200" smtClean="0"/>
              <a:t>принципов </a:t>
            </a:r>
            <a:r>
              <a:rPr lang="ru-RU" sz="2200"/>
              <a:t>работы с </a:t>
            </a:r>
            <a:r>
              <a:rPr lang="ru-RU" sz="2200" smtClean="0"/>
              <a:t>электронными тахеометрами</a:t>
            </a:r>
            <a:endParaRPr lang="ru-RU" sz="2200"/>
          </a:p>
        </p:txBody>
      </p:sp>
      <p:sp>
        <p:nvSpPr>
          <p:cNvPr id="5" name="Прямоугольник 4"/>
          <p:cNvSpPr/>
          <p:nvPr/>
        </p:nvSpPr>
        <p:spPr>
          <a:xfrm>
            <a:off x="0" y="718781"/>
            <a:ext cx="9130699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700" smtClean="0"/>
              <a:t>Задание 1. Изучение устройства электронных тахеометров.</a:t>
            </a:r>
          </a:p>
          <a:p>
            <a:pPr algn="just"/>
            <a:r>
              <a:rPr lang="ru-RU" sz="1700" b="0" smtClean="0"/>
              <a:t>Цель </a:t>
            </a:r>
            <a:r>
              <a:rPr lang="ru-RU" sz="1700" b="0"/>
              <a:t>задания: изучить устройство прибора и научиться запускать симулятор прибора. </a:t>
            </a:r>
          </a:p>
          <a:p>
            <a:pPr algn="just"/>
            <a:r>
              <a:rPr lang="ru-RU" sz="1700" smtClean="0"/>
              <a:t>Задание 2. Настройка прибора для выполнения топографической съемки </a:t>
            </a:r>
          </a:p>
          <a:p>
            <a:pPr algn="just"/>
            <a:r>
              <a:rPr lang="ru-RU" sz="1700" b="0" smtClean="0"/>
              <a:t>Цель </a:t>
            </a:r>
            <a:r>
              <a:rPr lang="ru-RU" sz="1700" b="0"/>
              <a:t>задания: подготовить прибор для выполнения топографической съемки. </a:t>
            </a:r>
          </a:p>
          <a:p>
            <a:pPr algn="just"/>
            <a:r>
              <a:rPr lang="ru-RU" sz="1700" smtClean="0"/>
              <a:t>Задание 3. Определение координат точек съемочного обоснования</a:t>
            </a:r>
          </a:p>
          <a:p>
            <a:r>
              <a:rPr lang="ru-RU" sz="1700" b="0" smtClean="0"/>
              <a:t>Цель </a:t>
            </a:r>
            <a:r>
              <a:rPr lang="ru-RU" sz="1700" b="0"/>
              <a:t>задания: научиться определять координаты точек съемочного обоснования методом обратной засечки. </a:t>
            </a:r>
          </a:p>
          <a:p>
            <a:pPr algn="just"/>
            <a:r>
              <a:rPr lang="ru-RU" sz="1700" smtClean="0"/>
              <a:t>Задание 4. Тахеометрическая съемка </a:t>
            </a:r>
          </a:p>
          <a:p>
            <a:r>
              <a:rPr lang="ru-RU" sz="1700" b="0" smtClean="0"/>
              <a:t>Цель </a:t>
            </a:r>
            <a:r>
              <a:rPr lang="ru-RU" sz="1700" b="0"/>
              <a:t>задания: научиться выполнять топографические съемки электронным тахеометром. </a:t>
            </a:r>
          </a:p>
          <a:p>
            <a:pPr algn="just"/>
            <a:r>
              <a:rPr lang="ru-RU" sz="1700" smtClean="0"/>
              <a:t>Задание 5. Разбивочные работы методом свободного выбора станции</a:t>
            </a:r>
          </a:p>
          <a:p>
            <a:r>
              <a:rPr lang="ru-RU" sz="1700" b="0" smtClean="0"/>
              <a:t>Цель </a:t>
            </a:r>
            <a:r>
              <a:rPr lang="ru-RU" sz="1700" b="0"/>
              <a:t>задания: научиться применять тахеометр для перенесения на местность проектов на примере границ земельного участка, отводимого под строительство и эксплуатацию нефтедобывающей скважины. </a:t>
            </a:r>
          </a:p>
          <a:p>
            <a:r>
              <a:rPr lang="ru-RU" sz="1700" smtClean="0"/>
              <a:t>Задание 6. Определение размеров и вычисление площадей земельных участков</a:t>
            </a:r>
          </a:p>
          <a:p>
            <a:r>
              <a:rPr lang="ru-RU" sz="1700" b="0" smtClean="0"/>
              <a:t>Цель </a:t>
            </a:r>
            <a:r>
              <a:rPr lang="ru-RU" sz="1700" b="0"/>
              <a:t>задания: научиться применять тахеометр для определения площадей и размеров земельных участков. </a:t>
            </a:r>
          </a:p>
          <a:p>
            <a:pPr algn="just"/>
            <a:r>
              <a:rPr lang="ru-RU" sz="1700" smtClean="0"/>
              <a:t>Задание 7. Экспорт данных</a:t>
            </a:r>
          </a:p>
          <a:p>
            <a:r>
              <a:rPr lang="ru-RU" sz="1700" b="0" smtClean="0"/>
              <a:t>Цель </a:t>
            </a:r>
            <a:r>
              <a:rPr lang="ru-RU" sz="1700" b="0"/>
              <a:t>задания: изучить процесс настройки тахеометра и компьютера для передачи данных. </a:t>
            </a:r>
          </a:p>
        </p:txBody>
      </p:sp>
    </p:spTree>
    <p:extLst>
      <p:ext uri="{BB962C8B-B14F-4D97-AF65-F5344CB8AC3E}">
        <p14:creationId xmlns:p14="http://schemas.microsoft.com/office/powerpoint/2010/main" val="1478181228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do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15034</TotalTime>
  <Words>844</Words>
  <Application>Microsoft Office PowerPoint</Application>
  <PresentationFormat>Экран (4:3)</PresentationFormat>
  <Paragraphs>117</Paragraphs>
  <Slides>17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Impact</vt:lpstr>
      <vt:lpstr>Tahoma</vt:lpstr>
      <vt:lpstr>Times New Roman</vt:lpstr>
      <vt:lpstr>Специальное оформление</vt:lpstr>
      <vt:lpstr>Презентация PowerPoint</vt:lpstr>
      <vt:lpstr>Развитие инженерного образования в Союзном государстве</vt:lpstr>
      <vt:lpstr>Дистанционное практико-ориентированное образование студентов</vt:lpstr>
      <vt:lpstr>Оптические теодолиты и нивелиры</vt:lpstr>
      <vt:lpstr>Leica TS16, GS18, CS20, TCR1201. Trimble M3</vt:lpstr>
      <vt:lpstr>TPS1200 PS Simulator</vt:lpstr>
      <vt:lpstr>Trimble M3 Simulator</vt:lpstr>
      <vt:lpstr>Leica Captivate TS</vt:lpstr>
      <vt:lpstr>Изучение принципов работы с электронными тахеометрами</vt:lpstr>
      <vt:lpstr>Изучение принципов обработки геодезических данных</vt:lpstr>
      <vt:lpstr>WORLDSKILLS</vt:lpstr>
      <vt:lpstr>Автоматизация в геодезическом производстве</vt:lpstr>
      <vt:lpstr>Вакансии</vt:lpstr>
      <vt:lpstr>Создание ПО для решения типовых геодезических задач</vt:lpstr>
      <vt:lpstr>Участие в WorldSkills Belarus 2020</vt:lpstr>
      <vt:lpstr>Команда БНТУ в секции ГЕОДЕЗИЯ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Nincs diacím</dc:title>
  <dc:creator>Rózsa Szabolcs</dc:creator>
  <cp:lastModifiedBy>Andrew</cp:lastModifiedBy>
  <cp:revision>1432</cp:revision>
  <dcterms:created xsi:type="dcterms:W3CDTF">2004-07-24T14:55:57Z</dcterms:created>
  <dcterms:modified xsi:type="dcterms:W3CDTF">2020-10-28T01:53:39Z</dcterms:modified>
</cp:coreProperties>
</file>